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499" r:id="rId4"/>
    <p:sldId id="502" r:id="rId5"/>
    <p:sldId id="500" r:id="rId6"/>
    <p:sldId id="501" r:id="rId7"/>
    <p:sldId id="503" r:id="rId8"/>
    <p:sldId id="504" r:id="rId9"/>
    <p:sldId id="506" r:id="rId10"/>
    <p:sldId id="505" r:id="rId11"/>
  </p:sldIdLst>
  <p:sldSz cx="9144000" cy="6858000" type="screen4x3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00"/>
    <a:srgbClr val="292929"/>
    <a:srgbClr val="C3E1FF"/>
    <a:srgbClr val="993300"/>
    <a:srgbClr val="9999FF"/>
    <a:srgbClr val="0099CC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08" autoAdjust="0"/>
  </p:normalViewPr>
  <p:slideViewPr>
    <p:cSldViewPr snapToGrid="0">
      <p:cViewPr varScale="1">
        <p:scale>
          <a:sx n="87" d="100"/>
          <a:sy n="87" d="100"/>
        </p:scale>
        <p:origin x="-450" y="-72"/>
      </p:cViewPr>
      <p:guideLst>
        <p:guide orient="horz" pos="766"/>
        <p:guide orient="horz" pos="2504"/>
        <p:guide orient="horz" pos="1594"/>
        <p:guide orient="horz" pos="3417"/>
        <p:guide pos="967"/>
        <p:guide pos="147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1" tIns="46547" rIns="93101" bIns="46547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1" tIns="46547" rIns="93101" bIns="4654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650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1" tIns="46547" rIns="93101" bIns="46547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650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1" tIns="46547" rIns="93101" bIns="4654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CE06001D-6DAC-4EAC-9B24-F1F7ACB5A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1" tIns="46547" rIns="93101" bIns="46547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1" tIns="46547" rIns="93101" bIns="4654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3250"/>
            <a:ext cx="513397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1" tIns="46547" rIns="93101" bIns="46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650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1" tIns="46547" rIns="93101" bIns="46547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650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1" tIns="46547" rIns="93101" bIns="4654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F60E6323-B1D1-4A6A-8962-B8F3EC880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45"/>
          <p:cNvSpPr>
            <a:spLocks noChangeArrowheads="1"/>
          </p:cNvSpPr>
          <p:nvPr userDrawn="1"/>
        </p:nvSpPr>
        <p:spPr bwMode="auto">
          <a:xfrm>
            <a:off x="0" y="0"/>
            <a:ext cx="479425" cy="6858000"/>
          </a:xfrm>
          <a:prstGeom prst="rect">
            <a:avLst/>
          </a:prstGeom>
          <a:gradFill rotWithShape="1">
            <a:gsLst>
              <a:gs pos="0">
                <a:srgbClr val="1E1B57"/>
              </a:gs>
              <a:gs pos="50000">
                <a:srgbClr val="FF0000"/>
              </a:gs>
              <a:gs pos="100000">
                <a:srgbClr val="1E1B5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1046" descr="Logo"/>
          <p:cNvPicPr>
            <a:picLocks noChangeAspect="1" noChangeArrowheads="1"/>
          </p:cNvPicPr>
          <p:nvPr userDrawn="1"/>
        </p:nvPicPr>
        <p:blipFill>
          <a:blip r:embed="rId2" cstate="print"/>
          <a:srcRect r="35632"/>
          <a:stretch>
            <a:fillRect/>
          </a:stretch>
        </p:blipFill>
        <p:spPr bwMode="auto">
          <a:xfrm>
            <a:off x="2166938" y="2006600"/>
            <a:ext cx="49911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set-asid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538" y="3852863"/>
            <a:ext cx="41925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23950" y="2738438"/>
            <a:ext cx="6896100" cy="1143000"/>
          </a:xfrm>
          <a:effectLst/>
        </p:spPr>
        <p:txBody>
          <a:bodyPr lIns="91440" tIns="45720" rIns="91440" bIns="45720" anchor="ctr"/>
          <a:lstStyle>
            <a:lvl1pPr algn="ctr">
              <a:defRPr sz="28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46125" y="4338638"/>
            <a:ext cx="7651750" cy="36933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361950"/>
            <a:ext cx="1944688" cy="2493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8725" y="361950"/>
            <a:ext cx="5686425" cy="2493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732BE-031F-437A-8A85-BE1D2213D93A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5F84B-D591-49B1-834B-2E3D3F0D2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8EF3B-CFCA-4289-A372-021C75C34287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92D1A-8AC9-4D42-AD78-310301763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AE79-AE80-45F4-9CB3-9DD0152D646E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9DA0-67BF-4D6F-A00E-4E197ADB1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312DE-8912-4F49-94F6-D5D6B733DB60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1E02-F7E4-4A24-A24B-96F3F93A9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A360-68D9-4EEE-8931-0D028BE2A990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04A9-3E45-45ED-9F2D-E23D93113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6D48-704E-415E-9521-0ECDA69676F0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13D3-750F-454B-9C28-8F2FF5ACE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C085-7AAD-4967-9414-D4FA097A58BA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5D79-750D-4B42-A312-B4637DC5B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AD0E-D347-4F1B-87F7-5E8247AAE05E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9DAC-E8C4-45D3-A3F8-39EEFB6DE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D47E-4816-41EC-8172-5E54003C78B1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78A1-782C-48EE-8353-52F27306D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40BA-BEB7-41EA-9A62-FFD1FE4676A4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9BAC-E251-407F-A98E-A0AC28D9B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9A0E-9B17-4EEF-B033-AD419B7E81B0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A1AB-EC5B-4DA0-A1FB-7101C1AF6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1968-5151-4894-95F0-AC4DD03ED3F7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D7EA8-5A41-4453-8DF5-3DA4A2B26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8725" y="1519238"/>
            <a:ext cx="3814763" cy="133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1519238"/>
            <a:ext cx="3816350" cy="133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8725" y="361950"/>
            <a:ext cx="77597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8725" y="1519238"/>
            <a:ext cx="778351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8848725" y="6494463"/>
            <a:ext cx="1778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fld id="{68255C6F-5318-4433-8CAA-ACEE939D2C66}" type="slidenum">
              <a:rPr lang="en-US" sz="1000" b="1" i="1">
                <a:solidFill>
                  <a:srgbClr val="003366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000" b="1" i="1">
              <a:solidFill>
                <a:srgbClr val="003366"/>
              </a:solidFill>
              <a:latin typeface="Arial" charset="0"/>
            </a:endParaRPr>
          </a:p>
        </p:txBody>
      </p:sp>
      <p:grpSp>
        <p:nvGrpSpPr>
          <p:cNvPr id="1029" name="Group 22"/>
          <p:cNvGrpSpPr>
            <a:grpSpLocks/>
          </p:cNvGrpSpPr>
          <p:nvPr userDrawn="1"/>
        </p:nvGrpSpPr>
        <p:grpSpPr bwMode="auto">
          <a:xfrm>
            <a:off x="1222375" y="968375"/>
            <a:ext cx="7135813" cy="46038"/>
            <a:chOff x="860" y="636"/>
            <a:chExt cx="4495" cy="29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auto">
            <a:xfrm>
              <a:off x="860" y="636"/>
              <a:ext cx="4466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auto">
            <a:xfrm>
              <a:off x="889" y="665"/>
              <a:ext cx="4466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30" name="Picture 29" descr="Logo"/>
          <p:cNvPicPr>
            <a:picLocks noChangeAspect="1" noChangeArrowheads="1"/>
          </p:cNvPicPr>
          <p:nvPr userDrawn="1"/>
        </p:nvPicPr>
        <p:blipFill>
          <a:blip r:embed="rId13" cstate="print"/>
          <a:srcRect r="35632"/>
          <a:stretch>
            <a:fillRect/>
          </a:stretch>
        </p:blipFill>
        <p:spPr bwMode="auto">
          <a:xfrm>
            <a:off x="7262813" y="6299200"/>
            <a:ext cx="18811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45"/>
          <p:cNvSpPr>
            <a:spLocks noChangeArrowheads="1"/>
          </p:cNvSpPr>
          <p:nvPr userDrawn="1"/>
        </p:nvSpPr>
        <p:spPr bwMode="auto">
          <a:xfrm>
            <a:off x="0" y="0"/>
            <a:ext cx="479425" cy="6858000"/>
          </a:xfrm>
          <a:prstGeom prst="rect">
            <a:avLst/>
          </a:prstGeom>
          <a:gradFill rotWithShape="1">
            <a:gsLst>
              <a:gs pos="0">
                <a:srgbClr val="1E1B57"/>
              </a:gs>
              <a:gs pos="50000">
                <a:srgbClr val="FF0000"/>
              </a:gs>
              <a:gs pos="100000">
                <a:srgbClr val="1E1B5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3366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3838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Times New Roman" pitchFamily="18" charset="0"/>
        <a:buChar char="–"/>
        <a:defRPr sz="1600">
          <a:solidFill>
            <a:schemeClr val="tx1"/>
          </a:solidFill>
          <a:latin typeface="+mn-lt"/>
        </a:defRPr>
      </a:lvl2pPr>
      <a:lvl3pPr marL="795338" indent="-1079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•"/>
        <a:defRPr sz="1400">
          <a:solidFill>
            <a:schemeClr val="tx1"/>
          </a:solidFill>
          <a:latin typeface="+mn-lt"/>
        </a:defRPr>
      </a:lvl3pPr>
      <a:lvl4pPr marL="1025525" indent="-109538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–"/>
        <a:defRPr sz="1200">
          <a:solidFill>
            <a:schemeClr val="tx1"/>
          </a:solidFill>
          <a:latin typeface="+mn-lt"/>
        </a:defRPr>
      </a:lvl4pPr>
      <a:lvl5pPr marL="1317625" indent="-1714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»"/>
        <a:defRPr sz="1100">
          <a:solidFill>
            <a:schemeClr val="tx1"/>
          </a:solidFill>
          <a:latin typeface="+mn-lt"/>
        </a:defRPr>
      </a:lvl5pPr>
      <a:lvl6pPr marL="1774825" indent="-171450" algn="l" rtl="0" fontAlgn="base">
        <a:spcBef>
          <a:spcPct val="20000"/>
        </a:spcBef>
        <a:spcAft>
          <a:spcPct val="0"/>
        </a:spcAft>
        <a:buClr>
          <a:srgbClr val="003366"/>
        </a:buClr>
        <a:buChar char="»"/>
        <a:defRPr sz="1100">
          <a:solidFill>
            <a:schemeClr val="tx1"/>
          </a:solidFill>
          <a:latin typeface="+mn-lt"/>
        </a:defRPr>
      </a:lvl6pPr>
      <a:lvl7pPr marL="2232025" indent="-171450" algn="l" rtl="0" fontAlgn="base">
        <a:spcBef>
          <a:spcPct val="20000"/>
        </a:spcBef>
        <a:spcAft>
          <a:spcPct val="0"/>
        </a:spcAft>
        <a:buClr>
          <a:srgbClr val="003366"/>
        </a:buClr>
        <a:buChar char="»"/>
        <a:defRPr sz="1100">
          <a:solidFill>
            <a:schemeClr val="tx1"/>
          </a:solidFill>
          <a:latin typeface="+mn-lt"/>
        </a:defRPr>
      </a:lvl7pPr>
      <a:lvl8pPr marL="2689225" indent="-171450" algn="l" rtl="0" fontAlgn="base">
        <a:spcBef>
          <a:spcPct val="20000"/>
        </a:spcBef>
        <a:spcAft>
          <a:spcPct val="0"/>
        </a:spcAft>
        <a:buClr>
          <a:srgbClr val="003366"/>
        </a:buClr>
        <a:buChar char="»"/>
        <a:defRPr sz="1100">
          <a:solidFill>
            <a:schemeClr val="tx1"/>
          </a:solidFill>
          <a:latin typeface="+mn-lt"/>
        </a:defRPr>
      </a:lvl8pPr>
      <a:lvl9pPr marL="3146425" indent="-171450" algn="l" rtl="0" fontAlgn="base">
        <a:spcBef>
          <a:spcPct val="20000"/>
        </a:spcBef>
        <a:spcAft>
          <a:spcPct val="0"/>
        </a:spcAft>
        <a:buClr>
          <a:srgbClr val="003366"/>
        </a:buClr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5657C1-4B98-431F-8C42-4612B4B928B0}" type="datetimeFigureOut">
              <a:rPr lang="en-US"/>
              <a:pPr>
                <a:defRPr/>
              </a:pPr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7F4AD0-C930-49F9-904A-C7DE0336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fcausa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966788" y="455613"/>
            <a:ext cx="7651750" cy="646112"/>
          </a:xfrm>
        </p:spPr>
        <p:txBody>
          <a:bodyPr/>
          <a:lstStyle/>
          <a:p>
            <a:pPr eaLnBrk="1" hangingPunct="1"/>
            <a:r>
              <a:rPr lang="en-US" sz="3600" b="1" smtClean="0"/>
              <a:t>Solutions Summit Series</a:t>
            </a:r>
          </a:p>
        </p:txBody>
      </p:sp>
      <p:sp>
        <p:nvSpPr>
          <p:cNvPr id="4099" name="Text Box 23"/>
          <p:cNvSpPr txBox="1">
            <a:spLocks noChangeArrowheads="1"/>
          </p:cNvSpPr>
          <p:nvPr/>
        </p:nvSpPr>
        <p:spPr bwMode="auto">
          <a:xfrm>
            <a:off x="538163" y="5584825"/>
            <a:ext cx="31543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3366"/>
                </a:solidFill>
              </a:rPr>
              <a:t>National Federal Contractors Association</a:t>
            </a:r>
          </a:p>
          <a:p>
            <a:r>
              <a:rPr lang="en-US" sz="1400">
                <a:solidFill>
                  <a:srgbClr val="003366"/>
                </a:solidFill>
              </a:rPr>
              <a:t>1425 K Street NW, Suite 350</a:t>
            </a:r>
          </a:p>
          <a:p>
            <a:r>
              <a:rPr lang="en-US" sz="1400">
                <a:solidFill>
                  <a:srgbClr val="003366"/>
                </a:solidFill>
              </a:rPr>
              <a:t>Washington, D.C. 20005 </a:t>
            </a:r>
          </a:p>
          <a:p>
            <a:r>
              <a:rPr lang="en-US" sz="1400">
                <a:solidFill>
                  <a:srgbClr val="003366"/>
                </a:solidFill>
                <a:hlinkClick r:id="rId2"/>
              </a:rPr>
              <a:t>www.nafcausa.com</a:t>
            </a:r>
            <a:endParaRPr lang="en-US" sz="1400">
              <a:solidFill>
                <a:srgbClr val="003366"/>
              </a:solidFill>
            </a:endParaRPr>
          </a:p>
          <a:p>
            <a:endParaRPr lang="en-US" sz="14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WAKE UP…It’s 2011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219200" y="160020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We’re thinking this…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5434013" y="1600200"/>
            <a:ext cx="3505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Instead of thinking this</a:t>
            </a:r>
          </a:p>
        </p:txBody>
      </p:sp>
      <p:pic>
        <p:nvPicPr>
          <p:cNvPr id="5125" name="Picture 2" descr="http://gizmodo.com/assets/resources/2007/06/iphone7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138" y="2209800"/>
            <a:ext cx="34194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http://cwdutton.files.wordpress.com/2010/12/antique_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800" y="2116138"/>
            <a:ext cx="2633663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WAKE UP…It’s 2011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219200" y="160020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We’re thinking this…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434013" y="1600200"/>
            <a:ext cx="3505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Instead of thinking this</a:t>
            </a:r>
          </a:p>
        </p:txBody>
      </p:sp>
      <p:pic>
        <p:nvPicPr>
          <p:cNvPr id="6149" name="Picture 2" descr="http://www.textually.org/textually/archives/archives/images/set2/telegrap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" y="2403475"/>
            <a:ext cx="35798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http://blogs.e-rockford.com/applesauce/files/2009/06/internet-ide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550" y="2389188"/>
            <a:ext cx="331311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WAKE UP…It’s 2011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219200" y="160020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We’re thinking this. 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434013" y="1600200"/>
            <a:ext cx="3505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Instead of thinking this</a:t>
            </a: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275" y="2362200"/>
            <a:ext cx="3810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http://www.binbin.net/photos/generic/kod/kodak-gold-ultramax-400-135-36-single-roll-special-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2406650"/>
            <a:ext cx="25781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WAKE UP…It’s 2011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219200" y="160020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We’re thinking this. 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434013" y="1600200"/>
            <a:ext cx="3505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Instead of thinking this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950" y="2130425"/>
            <a:ext cx="3324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http://3.bp.blogspot.com/_9h9eCkklzHA/TLLw01BTR8I/AAAAAAAAAU8/Q7e5BgRzpuc/s1600/edison_phonograph_ide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0" y="2143125"/>
            <a:ext cx="1941513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ummit_solutions_one pager_v2_Page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Summit_solutions_one pager_v2_Page_2.jpg"/>
          <p:cNvPicPr>
            <a:picLocks noChangeAspect="1"/>
          </p:cNvPicPr>
          <p:nvPr/>
        </p:nvPicPr>
        <p:blipFill>
          <a:blip r:embed="rId2" cstate="print"/>
          <a:srcRect t="3104" b="15808"/>
          <a:stretch>
            <a:fillRect/>
          </a:stretch>
        </p:blipFill>
        <p:spPr bwMode="auto">
          <a:xfrm>
            <a:off x="962025" y="103188"/>
            <a:ext cx="6264275" cy="657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25" y="1519238"/>
            <a:ext cx="7783513" cy="4154984"/>
          </a:xfrm>
        </p:spPr>
        <p:txBody>
          <a:bodyPr/>
          <a:lstStyle/>
          <a:p>
            <a:r>
              <a:rPr lang="en-US" sz="6600" dirty="0" smtClean="0"/>
              <a:t>How can a $30M business compete with a $30 billion giant?</a:t>
            </a:r>
            <a:endParaRPr lang="en-US" sz="6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00" y="1347788"/>
            <a:ext cx="7323138" cy="3892550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We as a community in 2011 have to develop solutions that are relevant in 2011 and will be relevant in 2020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28725" y="361950"/>
            <a:ext cx="77597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0" tIns="0" rIns="0" bIns="0" anchor="b"/>
          <a:lstStyle/>
          <a:p>
            <a:pPr>
              <a:defRPr/>
            </a:pPr>
            <a:r>
              <a:rPr lang="en-US" sz="4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Our Imperative…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10295</TotalTime>
  <Words>102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Wingdings</vt:lpstr>
      <vt:lpstr>Calibri</vt:lpstr>
      <vt:lpstr>Default Design</vt:lpstr>
      <vt:lpstr>Custom Design</vt:lpstr>
      <vt:lpstr>Slide 0</vt:lpstr>
      <vt:lpstr>WAKE UP…It’s 2011</vt:lpstr>
      <vt:lpstr>WAKE UP…It’s 2011</vt:lpstr>
      <vt:lpstr>WAKE UP…It’s 2011</vt:lpstr>
      <vt:lpstr>WAKE UP…It’s 2011</vt:lpstr>
      <vt:lpstr>Slide 5</vt:lpstr>
      <vt:lpstr>Slide 6</vt:lpstr>
      <vt:lpstr>Slide 7</vt:lpstr>
      <vt:lpstr>We as a community in 2011 have to develop solutions that are relevant in 2011 and will be relevant in 2020 </vt:lpstr>
    </vt:vector>
  </TitlesOfParts>
  <Company>The centechgroup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tandyl</dc:creator>
  <cp:lastModifiedBy>MuellerA</cp:lastModifiedBy>
  <cp:revision>291</cp:revision>
  <dcterms:created xsi:type="dcterms:W3CDTF">2001-11-27T22:56:40Z</dcterms:created>
  <dcterms:modified xsi:type="dcterms:W3CDTF">2011-02-25T21:13:23Z</dcterms:modified>
</cp:coreProperties>
</file>